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9" autoAdjust="0"/>
    <p:restoredTop sz="95282" autoAdjust="0"/>
  </p:normalViewPr>
  <p:slideViewPr>
    <p:cSldViewPr snapToGrid="0" snapToObjects="1" showGuides="1">
      <p:cViewPr>
        <p:scale>
          <a:sx n="75" d="100"/>
          <a:sy n="75" d="100"/>
        </p:scale>
        <p:origin x="2624" y="62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Workbook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0607864334667436"/>
          <c:y val="0.0258874234154601"/>
          <c:w val="0.939213566533256"/>
          <c:h val="0.868191150530795"/>
        </c:manualLayout>
      </c:layout>
      <c:bar3DChart>
        <c:barDir val="col"/>
        <c:grouping val="clustered"/>
        <c:varyColors val="0"/>
        <c:ser>
          <c:idx val="0"/>
          <c:order val="0"/>
          <c:spPr>
            <a:solidFill>
              <a:srgbClr val="660066"/>
            </a:solidFill>
          </c:spPr>
          <c:invertIfNegative val="0"/>
          <c:cat>
            <c:strRef>
              <c:f>Sheet1!$I$13:$M$13</c:f>
              <c:strCache>
                <c:ptCount val="5"/>
                <c:pt idx="0">
                  <c:v>Previous Infection</c:v>
                </c:pt>
                <c:pt idx="1">
                  <c:v>Comorbidities</c:v>
                </c:pt>
                <c:pt idx="2">
                  <c:v>History of Wound Healing Abnormalities</c:v>
                </c:pt>
                <c:pt idx="3">
                  <c:v>Prolonged Duration of Surgery</c:v>
                </c:pt>
                <c:pt idx="4">
                  <c:v>No Pre-Operative Antibiotics Given</c:v>
                </c:pt>
              </c:strCache>
            </c:strRef>
          </c:cat>
          <c:val>
            <c:numRef>
              <c:f>Sheet1!$I$14:$M$14</c:f>
              <c:numCache>
                <c:formatCode>General</c:formatCode>
                <c:ptCount val="5"/>
                <c:pt idx="0">
                  <c:v>0.99</c:v>
                </c:pt>
                <c:pt idx="1">
                  <c:v>0.93</c:v>
                </c:pt>
                <c:pt idx="2">
                  <c:v>0.79</c:v>
                </c:pt>
                <c:pt idx="3">
                  <c:v>0.39</c:v>
                </c:pt>
                <c:pt idx="4">
                  <c:v>0.12</c:v>
                </c:pt>
              </c:numCache>
            </c:numRef>
          </c:val>
        </c:ser>
        <c:dLbls>
          <c:showLegendKey val="0"/>
          <c:showVal val="0"/>
          <c:showCatName val="0"/>
          <c:showSerName val="0"/>
          <c:showPercent val="0"/>
          <c:showBubbleSize val="0"/>
        </c:dLbls>
        <c:gapWidth val="150"/>
        <c:shape val="cylinder"/>
        <c:axId val="2121987640"/>
        <c:axId val="2121973512"/>
        <c:axId val="0"/>
      </c:bar3DChart>
      <c:catAx>
        <c:axId val="2121987640"/>
        <c:scaling>
          <c:orientation val="minMax"/>
        </c:scaling>
        <c:delete val="0"/>
        <c:axPos val="b"/>
        <c:majorTickMark val="none"/>
        <c:minorTickMark val="none"/>
        <c:tickLblPos val="nextTo"/>
        <c:txPr>
          <a:bodyPr rot="0" vert="horz" anchor="t" anchorCtr="1"/>
          <a:lstStyle/>
          <a:p>
            <a:pPr>
              <a:defRPr sz="1500" b="1"/>
            </a:pPr>
            <a:endParaRPr lang="en-US"/>
          </a:p>
        </c:txPr>
        <c:crossAx val="2121973512"/>
        <c:crosses val="autoZero"/>
        <c:auto val="1"/>
        <c:lblAlgn val="ctr"/>
        <c:lblOffset val="100"/>
        <c:noMultiLvlLbl val="0"/>
      </c:catAx>
      <c:valAx>
        <c:axId val="2121973512"/>
        <c:scaling>
          <c:orientation val="minMax"/>
        </c:scaling>
        <c:delete val="0"/>
        <c:axPos val="l"/>
        <c:numFmt formatCode="General" sourceLinked="1"/>
        <c:majorTickMark val="out"/>
        <c:minorTickMark val="none"/>
        <c:tickLblPos val="nextTo"/>
        <c:txPr>
          <a:bodyPr/>
          <a:lstStyle/>
          <a:p>
            <a:pPr>
              <a:defRPr sz="1600" b="1"/>
            </a:pPr>
            <a:endParaRPr lang="en-US"/>
          </a:p>
        </c:txPr>
        <c:crossAx val="21219876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0936638674347022"/>
          <c:y val="0.0203080528477247"/>
          <c:w val="0.877672633500086"/>
          <c:h val="0.864450113866346"/>
        </c:manualLayout>
      </c:layout>
      <c:bar3DChart>
        <c:barDir val="col"/>
        <c:grouping val="clustered"/>
        <c:varyColors val="0"/>
        <c:ser>
          <c:idx val="0"/>
          <c:order val="0"/>
          <c:tx>
            <c:strRef>
              <c:f>Sheet2!$C$7</c:f>
              <c:strCache>
                <c:ptCount val="1"/>
                <c:pt idx="0">
                  <c:v>Porportion of Responding Surgeons</c:v>
                </c:pt>
              </c:strCache>
            </c:strRef>
          </c:tx>
          <c:spPr>
            <a:solidFill>
              <a:srgbClr val="008000"/>
            </a:solidFill>
          </c:spPr>
          <c:invertIfNegative val="0"/>
          <c:cat>
            <c:strRef>
              <c:f>Sheet2!$D$6:$G$6</c:f>
              <c:strCache>
                <c:ptCount val="4"/>
                <c:pt idx="0">
                  <c:v>Cephalexin 500mg QID</c:v>
                </c:pt>
                <c:pt idx="1">
                  <c:v>Cephalexin 500mg TID</c:v>
                </c:pt>
                <c:pt idx="2">
                  <c:v>Clindamycin 600mg TID</c:v>
                </c:pt>
                <c:pt idx="3">
                  <c:v>TMP/SMX (dose unspecified)</c:v>
                </c:pt>
              </c:strCache>
            </c:strRef>
          </c:cat>
          <c:val>
            <c:numRef>
              <c:f>Sheet2!$D$7:$G$7</c:f>
              <c:numCache>
                <c:formatCode>General</c:formatCode>
                <c:ptCount val="4"/>
                <c:pt idx="0">
                  <c:v>0.63</c:v>
                </c:pt>
                <c:pt idx="1">
                  <c:v>0.19</c:v>
                </c:pt>
                <c:pt idx="2">
                  <c:v>0.04</c:v>
                </c:pt>
                <c:pt idx="3">
                  <c:v>0.07</c:v>
                </c:pt>
              </c:numCache>
            </c:numRef>
          </c:val>
        </c:ser>
        <c:dLbls>
          <c:showLegendKey val="0"/>
          <c:showVal val="0"/>
          <c:showCatName val="0"/>
          <c:showSerName val="0"/>
          <c:showPercent val="0"/>
          <c:showBubbleSize val="0"/>
        </c:dLbls>
        <c:gapWidth val="150"/>
        <c:shape val="cylinder"/>
        <c:axId val="-2147237768"/>
        <c:axId val="-2147393912"/>
        <c:axId val="0"/>
      </c:bar3DChart>
      <c:catAx>
        <c:axId val="-2147237768"/>
        <c:scaling>
          <c:orientation val="minMax"/>
        </c:scaling>
        <c:delete val="0"/>
        <c:axPos val="b"/>
        <c:majorTickMark val="out"/>
        <c:minorTickMark val="none"/>
        <c:tickLblPos val="nextTo"/>
        <c:txPr>
          <a:bodyPr/>
          <a:lstStyle/>
          <a:p>
            <a:pPr>
              <a:defRPr sz="1400" b="1"/>
            </a:pPr>
            <a:endParaRPr lang="en-US"/>
          </a:p>
        </c:txPr>
        <c:crossAx val="-2147393912"/>
        <c:crosses val="autoZero"/>
        <c:auto val="1"/>
        <c:lblAlgn val="ctr"/>
        <c:lblOffset val="100"/>
        <c:noMultiLvlLbl val="0"/>
      </c:catAx>
      <c:valAx>
        <c:axId val="-2147393912"/>
        <c:scaling>
          <c:orientation val="minMax"/>
        </c:scaling>
        <c:delete val="0"/>
        <c:axPos val="l"/>
        <c:numFmt formatCode="General" sourceLinked="1"/>
        <c:majorTickMark val="out"/>
        <c:minorTickMark val="none"/>
        <c:tickLblPos val="nextTo"/>
        <c:txPr>
          <a:bodyPr/>
          <a:lstStyle/>
          <a:p>
            <a:pPr>
              <a:defRPr sz="1800" b="1"/>
            </a:pPr>
            <a:endParaRPr lang="en-US"/>
          </a:p>
        </c:txPr>
        <c:crossAx val="-214723776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2/11/18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577377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940479" marR="0" indent="-940479" algn="ctr" defTabSz="2507943" rtl="0" eaLnBrk="1" fontAlgn="auto" latinLnBrk="0" hangingPunct="1">
              <a:lnSpc>
                <a:spcPct val="100000"/>
              </a:lnSpc>
              <a:spcBef>
                <a:spcPct val="20000"/>
              </a:spcBef>
              <a:spcAft>
                <a:spcPts val="0"/>
              </a:spcAft>
              <a:buClrTx/>
              <a:buSzTx/>
              <a:buFontTx/>
              <a:buNone/>
              <a:tabLst/>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marL="940479" marR="0" lvl="0" indent="-940479" algn="ctr" defTabSz="2507943" rtl="0" eaLnBrk="1" fontAlgn="auto" latinLnBrk="0" hangingPunct="1">
              <a:lnSpc>
                <a:spcPct val="100000"/>
              </a:lnSpc>
              <a:spcBef>
                <a:spcPct val="20000"/>
              </a:spcBef>
              <a:spcAft>
                <a:spcPts val="0"/>
              </a:spcAft>
              <a:buClrTx/>
              <a:buSzTx/>
              <a:buFontTx/>
              <a:buNone/>
              <a:tabLst/>
              <a:defRPr/>
            </a:pPr>
            <a:r>
              <a:rPr lang="en-US" dirty="0" smtClean="0"/>
              <a:t>Role of Postoperative Antibiotics in Foot &amp; Angle Surgery in an Ambulatory Surgical Center</a:t>
            </a:r>
          </a:p>
          <a:p>
            <a:pPr lvl="0"/>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4.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r>
              <a:rPr lang="en-US" sz="1800" dirty="0">
                <a:latin typeface="Trebuchet MS" pitchFamily="34" charset="0"/>
              </a:rPr>
              <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dirty="0">
                <a:solidFill>
                  <a:schemeClr val="bg1"/>
                </a:solidFill>
                <a:latin typeface="Trebuchet MS" pitchFamily="34" charset="0"/>
              </a:rPr>
              <a:t>Template 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r>
              <a:rPr lang="en-US" sz="1800" dirty="0">
                <a:latin typeface="Trebuchet MS" pitchFamily="34" charset="0"/>
              </a:rPr>
              <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 id="2147483659" r:id="rId2"/>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r>
              <a:rPr lang="en-US" sz="1800" dirty="0">
                <a:latin typeface="Trebuchet MS" pitchFamily="34" charset="0"/>
              </a:rPr>
              <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19608" y="3063161"/>
            <a:ext cx="6285508" cy="7515013"/>
          </a:xfrm>
        </p:spPr>
        <p:txBody>
          <a:bodyPr/>
          <a:lstStyle/>
          <a:p>
            <a:pPr marL="177800" indent="0" algn="just"/>
            <a:r>
              <a:rPr lang="en-US" sz="1600" dirty="0"/>
              <a:t>Post-</a:t>
            </a:r>
            <a:r>
              <a:rPr lang="en-US" sz="1600" dirty="0" smtClean="0"/>
              <a:t>operative infections </a:t>
            </a:r>
            <a:r>
              <a:rPr lang="en-US" sz="1600" dirty="0"/>
              <a:t>can be </a:t>
            </a:r>
            <a:r>
              <a:rPr lang="en-US" sz="1600" dirty="0" smtClean="0"/>
              <a:t>devastating for </a:t>
            </a:r>
            <a:r>
              <a:rPr lang="en-US" sz="1600" dirty="0"/>
              <a:t>patients leading </a:t>
            </a:r>
            <a:r>
              <a:rPr lang="en-US" sz="1600" dirty="0" smtClean="0"/>
              <a:t>to hospital readmission, poor healing and outcomes, greater expense and possibly even death. Currently, post</a:t>
            </a:r>
            <a:r>
              <a:rPr lang="en-US" sz="1600" dirty="0"/>
              <a:t>-operative infections in foot and ankle surgery </a:t>
            </a:r>
            <a:r>
              <a:rPr lang="en-US" sz="1600" dirty="0" smtClean="0"/>
              <a:t>range from </a:t>
            </a:r>
            <a:r>
              <a:rPr lang="en-US" sz="1600" dirty="0"/>
              <a:t>2.2% to 5.3% in inpatient procedures and 1.35% in outpatient </a:t>
            </a:r>
            <a:r>
              <a:rPr lang="en-US" sz="1600" dirty="0" smtClean="0"/>
              <a:t>procedures.</a:t>
            </a:r>
            <a:r>
              <a:rPr lang="en-US" sz="1600" baseline="30000" dirty="0" smtClean="0"/>
              <a:t>1,2,3</a:t>
            </a:r>
            <a:r>
              <a:rPr lang="en-US" sz="1600" dirty="0"/>
              <a:t> </a:t>
            </a:r>
            <a:r>
              <a:rPr lang="en-US" sz="1600" dirty="0" smtClean="0"/>
              <a:t>In patients with other </a:t>
            </a:r>
            <a:r>
              <a:rPr lang="en-US" sz="1600" dirty="0"/>
              <a:t>comorbidities </a:t>
            </a:r>
            <a:r>
              <a:rPr lang="en-US" sz="1600" dirty="0" smtClean="0"/>
              <a:t>such as diabetes mellitus, there is an </a:t>
            </a:r>
            <a:r>
              <a:rPr lang="en-US" sz="1600" dirty="0"/>
              <a:t>even higher risk of </a:t>
            </a:r>
            <a:r>
              <a:rPr lang="en-US" sz="1600" dirty="0" smtClean="0"/>
              <a:t>post-operative severe infection. </a:t>
            </a:r>
          </a:p>
          <a:p>
            <a:pPr marL="177800" indent="0" algn="just"/>
            <a:r>
              <a:rPr lang="en-US" sz="1600" dirty="0"/>
              <a:t>	</a:t>
            </a:r>
          </a:p>
          <a:p>
            <a:pPr marL="177800" indent="0" algn="just"/>
            <a:r>
              <a:rPr lang="en-US" sz="1600" dirty="0" smtClean="0"/>
              <a:t>The </a:t>
            </a:r>
            <a:r>
              <a:rPr lang="en-US" sz="1600" dirty="0"/>
              <a:t>estimated costs of managing these infections </a:t>
            </a:r>
            <a:r>
              <a:rPr lang="en-US" sz="1600" dirty="0" smtClean="0"/>
              <a:t>depend on </a:t>
            </a:r>
            <a:r>
              <a:rPr lang="en-US" sz="1600" dirty="0"/>
              <a:t>the </a:t>
            </a:r>
            <a:r>
              <a:rPr lang="en-US" sz="1600" dirty="0" smtClean="0"/>
              <a:t>extent of the infection and are </a:t>
            </a:r>
            <a:r>
              <a:rPr lang="en-US" sz="1600" dirty="0"/>
              <a:t>estimated </a:t>
            </a:r>
            <a:r>
              <a:rPr lang="en-US" sz="1600" dirty="0" smtClean="0"/>
              <a:t>to be between $</a:t>
            </a:r>
            <a:r>
              <a:rPr lang="en-US" sz="1600" dirty="0"/>
              <a:t>400 </a:t>
            </a:r>
            <a:r>
              <a:rPr lang="en-US" sz="1600" dirty="0" smtClean="0"/>
              <a:t>(for superficial infections) </a:t>
            </a:r>
            <a:r>
              <a:rPr lang="en-US" sz="1600" dirty="0"/>
              <a:t>to $30,000 </a:t>
            </a:r>
            <a:r>
              <a:rPr lang="en-US" sz="1600" dirty="0" smtClean="0"/>
              <a:t>(for </a:t>
            </a:r>
            <a:r>
              <a:rPr lang="en-US" sz="1600" dirty="0"/>
              <a:t>deep space </a:t>
            </a:r>
            <a:r>
              <a:rPr lang="en-US" sz="1600" dirty="0" smtClean="0"/>
              <a:t>infections).</a:t>
            </a:r>
            <a:r>
              <a:rPr lang="en-US" sz="1600" baseline="30000" dirty="0" smtClean="0"/>
              <a:t>4</a:t>
            </a:r>
            <a:r>
              <a:rPr lang="en-US" sz="1600" dirty="0" smtClean="0"/>
              <a:t> The </a:t>
            </a:r>
            <a:r>
              <a:rPr lang="en-US" sz="1600" dirty="0"/>
              <a:t>use of </a:t>
            </a:r>
            <a:r>
              <a:rPr lang="en-US" sz="1600" dirty="0" err="1"/>
              <a:t>peri</a:t>
            </a:r>
            <a:r>
              <a:rPr lang="en-US" sz="1600" dirty="0"/>
              <a:t>-operative antibiotics in the prevention of post-operative infection in elective surgery is a topic that has often been discussed yet there remains considerable controversy. Specifically focusing on </a:t>
            </a:r>
            <a:r>
              <a:rPr lang="en-US" sz="1600" dirty="0" smtClean="0"/>
              <a:t>foot </a:t>
            </a:r>
            <a:r>
              <a:rPr lang="en-US" sz="1600" dirty="0"/>
              <a:t>and </a:t>
            </a:r>
            <a:r>
              <a:rPr lang="en-US" sz="1600" dirty="0" smtClean="0"/>
              <a:t>ankle procedures, </a:t>
            </a:r>
            <a:r>
              <a:rPr lang="en-US" sz="1600" dirty="0"/>
              <a:t>there has also been conflicting evidence and recommendations. The current American College of Foot and Ankle Surgeons clinical consensus statement reached a consensus about prophylactic antibiotic use and found it to be ‘</a:t>
            </a:r>
            <a:r>
              <a:rPr lang="en-US" sz="1600" dirty="0" smtClean="0"/>
              <a:t>appropriate’. Other </a:t>
            </a:r>
            <a:r>
              <a:rPr lang="en-US" sz="1600" dirty="0"/>
              <a:t>studies have shown that prophylactic intravenous antibiotic use in routine elective foot and ankle surgery is not </a:t>
            </a:r>
            <a:r>
              <a:rPr lang="en-US" sz="1600" dirty="0" smtClean="0"/>
              <a:t>warranted.</a:t>
            </a:r>
            <a:r>
              <a:rPr lang="en-US" sz="1600" baseline="30000" dirty="0" smtClean="0"/>
              <a:t>5</a:t>
            </a:r>
            <a:r>
              <a:rPr lang="en-US" sz="1600" dirty="0" smtClean="0"/>
              <a:t> Recently, a </a:t>
            </a:r>
            <a:r>
              <a:rPr lang="en-US" sz="1600" dirty="0"/>
              <a:t>questionnaire emailed to </a:t>
            </a:r>
            <a:r>
              <a:rPr lang="en-US" sz="1600" dirty="0" smtClean="0"/>
              <a:t>members </a:t>
            </a:r>
            <a:r>
              <a:rPr lang="en-US" sz="1600" dirty="0"/>
              <a:t>of the American </a:t>
            </a:r>
            <a:r>
              <a:rPr lang="en-US" sz="1600" dirty="0" err="1"/>
              <a:t>Orthopaedic</a:t>
            </a:r>
            <a:r>
              <a:rPr lang="en-US" sz="1600" dirty="0"/>
              <a:t> Foot and Ankle Society, </a:t>
            </a:r>
            <a:r>
              <a:rPr lang="en-US" sz="1600" dirty="0" smtClean="0"/>
              <a:t>found </a:t>
            </a:r>
            <a:r>
              <a:rPr lang="en-US" sz="1600" dirty="0"/>
              <a:t>the majority (75%) </a:t>
            </a:r>
            <a:r>
              <a:rPr lang="en-US" sz="1600" dirty="0" smtClean="0"/>
              <a:t>reported </a:t>
            </a:r>
            <a:r>
              <a:rPr lang="en-US" sz="1600" dirty="0"/>
              <a:t>use of prophylactic postoperative oral </a:t>
            </a:r>
            <a:r>
              <a:rPr lang="en-US" sz="1600" dirty="0" smtClean="0"/>
              <a:t>antibiotics.</a:t>
            </a:r>
            <a:r>
              <a:rPr lang="en-US" sz="1600" baseline="30000" dirty="0" smtClean="0"/>
              <a:t>6</a:t>
            </a:r>
            <a:r>
              <a:rPr lang="en-US" sz="1600" dirty="0" smtClean="0"/>
              <a:t> Only </a:t>
            </a:r>
            <a:r>
              <a:rPr lang="en-US" sz="1600" dirty="0"/>
              <a:t>16% </a:t>
            </a:r>
            <a:r>
              <a:rPr lang="en-US" sz="1600" dirty="0" smtClean="0"/>
              <a:t>prescribed it </a:t>
            </a:r>
            <a:r>
              <a:rPr lang="en-US" sz="1600" dirty="0"/>
              <a:t>for </a:t>
            </a:r>
            <a:r>
              <a:rPr lang="en-US" sz="1600" dirty="0" smtClean="0"/>
              <a:t>all of </a:t>
            </a:r>
            <a:r>
              <a:rPr lang="en-US" sz="1600" dirty="0"/>
              <a:t>their elective </a:t>
            </a:r>
            <a:r>
              <a:rPr lang="en-US" sz="1600" dirty="0" smtClean="0"/>
              <a:t>cases.</a:t>
            </a:r>
            <a:r>
              <a:rPr lang="en-US" sz="1600" baseline="30000" dirty="0" smtClean="0"/>
              <a:t>6</a:t>
            </a:r>
            <a:r>
              <a:rPr lang="en-US" sz="1600" dirty="0" smtClean="0"/>
              <a:t> </a:t>
            </a:r>
            <a:r>
              <a:rPr lang="en-US" sz="1600" dirty="0"/>
              <a:t>Within </a:t>
            </a:r>
            <a:r>
              <a:rPr lang="en-US" sz="1600" dirty="0" smtClean="0"/>
              <a:t>UC Davis, </a:t>
            </a:r>
            <a:r>
              <a:rPr lang="en-US" sz="1600" dirty="0"/>
              <a:t>there are differences in </a:t>
            </a:r>
            <a:r>
              <a:rPr lang="en-US" sz="1600" dirty="0" smtClean="0"/>
              <a:t>this practice.</a:t>
            </a:r>
            <a:r>
              <a:rPr lang="en-US" sz="1600" dirty="0"/>
              <a:t> </a:t>
            </a:r>
          </a:p>
          <a:p>
            <a:endParaRPr lang="en-US" dirty="0"/>
          </a:p>
        </p:txBody>
      </p:sp>
      <p:sp>
        <p:nvSpPr>
          <p:cNvPr id="171" name="Text Placeholder 170"/>
          <p:cNvSpPr>
            <a:spLocks noGrp="1"/>
          </p:cNvSpPr>
          <p:nvPr>
            <p:ph type="body" sz="quarter" idx="11"/>
          </p:nvPr>
        </p:nvSpPr>
        <p:spPr>
          <a:xfrm>
            <a:off x="570789" y="2696866"/>
            <a:ext cx="6280547" cy="428684"/>
          </a:xfrm>
        </p:spPr>
        <p:txBody>
          <a:bodyPr/>
          <a:lstStyle/>
          <a:p>
            <a:r>
              <a:rPr lang="en-US" dirty="0" smtClean="0"/>
              <a:t>Introduction</a:t>
            </a:r>
            <a:endParaRPr lang="en-US" dirty="0"/>
          </a:p>
        </p:txBody>
      </p:sp>
      <p:sp>
        <p:nvSpPr>
          <p:cNvPr id="174" name="Text Placeholder 173"/>
          <p:cNvSpPr>
            <a:spLocks noGrp="1"/>
          </p:cNvSpPr>
          <p:nvPr>
            <p:ph type="body" sz="quarter" idx="19"/>
          </p:nvPr>
        </p:nvSpPr>
        <p:spPr>
          <a:xfrm>
            <a:off x="582695" y="11178153"/>
            <a:ext cx="6286500" cy="4006358"/>
          </a:xfrm>
        </p:spPr>
        <p:txBody>
          <a:bodyPr/>
          <a:lstStyle/>
          <a:p>
            <a:r>
              <a:rPr lang="en-US" sz="1600" b="1" dirty="0"/>
              <a:t>Hypothesis:</a:t>
            </a:r>
          </a:p>
          <a:p>
            <a:r>
              <a:rPr lang="en-US" sz="1600" dirty="0"/>
              <a:t>1. In patients undergoing foot and ankle procedures in an outpatient Ambulatory Surgery Center setting, do post-operative antibiotics effect the rate of superficial and deep infections?</a:t>
            </a:r>
          </a:p>
          <a:p>
            <a:r>
              <a:rPr lang="en-US" sz="1600" dirty="0"/>
              <a:t> </a:t>
            </a:r>
          </a:p>
          <a:p>
            <a:r>
              <a:rPr lang="en-US" sz="1600" dirty="0"/>
              <a:t>2. Are a certain subset of patients or procedures pre-disposed to developing post-operative infections and thus should be given post-operative antibiotics?</a:t>
            </a:r>
          </a:p>
          <a:p>
            <a:endParaRPr lang="en-US" sz="1600" dirty="0"/>
          </a:p>
          <a:p>
            <a:r>
              <a:rPr lang="en-US" sz="1600" b="1" dirty="0"/>
              <a:t>Objective:</a:t>
            </a:r>
          </a:p>
          <a:p>
            <a:r>
              <a:rPr lang="en-US" sz="1600" dirty="0"/>
              <a:t>To determine whether post-operative antibiotics impact the rate of superficial and deep infections in Foot and Ankle procedures performed at an Ambulatory Surgical Center</a:t>
            </a:r>
            <a:endParaRPr lang="en-US" sz="1600" dirty="0"/>
          </a:p>
        </p:txBody>
      </p:sp>
      <p:sp>
        <p:nvSpPr>
          <p:cNvPr id="175" name="Text Placeholder 174"/>
          <p:cNvSpPr>
            <a:spLocks noGrp="1"/>
          </p:cNvSpPr>
          <p:nvPr>
            <p:ph type="body" sz="quarter" idx="20"/>
          </p:nvPr>
        </p:nvSpPr>
        <p:spPr>
          <a:xfrm>
            <a:off x="582695" y="10749469"/>
            <a:ext cx="6281539" cy="428684"/>
          </a:xfrm>
        </p:spPr>
        <p:txBody>
          <a:bodyPr/>
          <a:lstStyle/>
          <a:p>
            <a:r>
              <a:rPr lang="en-US" dirty="0" smtClean="0"/>
              <a:t>Hypothesis and Objectives</a:t>
            </a:r>
            <a:endParaRPr lang="en-US" dirty="0"/>
          </a:p>
        </p:txBody>
      </p:sp>
      <p:sp>
        <p:nvSpPr>
          <p:cNvPr id="178" name="Text Placeholder 177"/>
          <p:cNvSpPr>
            <a:spLocks noGrp="1"/>
          </p:cNvSpPr>
          <p:nvPr>
            <p:ph type="body" sz="quarter" idx="23"/>
          </p:nvPr>
        </p:nvSpPr>
        <p:spPr>
          <a:xfrm>
            <a:off x="7241977" y="11171409"/>
            <a:ext cx="12950031" cy="4745022"/>
          </a:xfrm>
        </p:spPr>
        <p:txBody>
          <a:bodyPr/>
          <a:lstStyle/>
          <a:p>
            <a:pPr marL="0" indent="0"/>
            <a:r>
              <a:rPr lang="en-US" sz="1600" dirty="0" smtClean="0"/>
              <a:t>This </a:t>
            </a:r>
            <a:r>
              <a:rPr lang="en-US" sz="1600" dirty="0"/>
              <a:t>is a retrospective study of 1470 </a:t>
            </a:r>
            <a:r>
              <a:rPr lang="en-US" sz="1600" dirty="0" smtClean="0"/>
              <a:t>patients. </a:t>
            </a:r>
            <a:r>
              <a:rPr lang="en-US" sz="1600" dirty="0"/>
              <a:t>In order to establish basis of the benefits of taking post-operative antibiotics, patients that have received surgeries from the foot and ankle orthopedic department within the last two years will be identified by their surgeons and organized into a spreadsheet. The study will involve only chart review through the electronic medical records (EMR) and imaging servers. The spreadsheet will include patient’s name, medical record number, date of birth, date of surgery, medical co-morbidities, smoking status, lab values (</a:t>
            </a:r>
            <a:r>
              <a:rPr lang="en-US" sz="1600" dirty="0" err="1"/>
              <a:t>Hgb</a:t>
            </a:r>
            <a:r>
              <a:rPr lang="en-US" sz="1600" dirty="0"/>
              <a:t> A1c, Vitamin D, Albumin, Pre-albumin if available), surgical records of surgery performed on the foot and/or ankle, tourniquet time, use of biologics, pre-operative antibiotics used, if post-operative antibiotics were used (dosage and duration), and the presence of post-operative infection (deep or superficial). Once all the data have been collected, it will be analyzed for any correlation of whether post-operative antibiotics are beneficial in healing and preventing infections.</a:t>
            </a:r>
          </a:p>
          <a:p>
            <a:pPr marL="0" indent="0"/>
            <a:endParaRPr lang="en-US" sz="1600" dirty="0"/>
          </a:p>
          <a:p>
            <a:pPr marL="0" indent="0"/>
            <a:r>
              <a:rPr lang="en-US" sz="1600" dirty="0"/>
              <a:t>Inclusion Criteria:</a:t>
            </a:r>
          </a:p>
          <a:p>
            <a:pPr marL="285750" indent="-285750">
              <a:buFont typeface="Wingdings" charset="0"/>
              <a:buChar char="à"/>
            </a:pPr>
            <a:r>
              <a:rPr lang="en-US" sz="1600" dirty="0" smtClean="0"/>
              <a:t>Patients </a:t>
            </a:r>
            <a:r>
              <a:rPr lang="en-US" sz="1600" dirty="0"/>
              <a:t>who underwent a foot and ankle procedure at UC Davis Medical Center’s Same Day Surgery Center treated by one of the two Board Certified Foot and Ankle surgeons treated with post-operative antibiotics. </a:t>
            </a:r>
            <a:endParaRPr lang="en-US" sz="1600" dirty="0" smtClean="0"/>
          </a:p>
          <a:p>
            <a:pPr marL="285750" indent="-285750">
              <a:buFont typeface="Wingdings" charset="0"/>
              <a:buChar char="à"/>
            </a:pPr>
            <a:r>
              <a:rPr lang="en-US" sz="1600" dirty="0" smtClean="0"/>
              <a:t>Patients </a:t>
            </a:r>
            <a:r>
              <a:rPr lang="en-US" sz="1600" dirty="0"/>
              <a:t>who underwent a Foot and Ankle procedure at UC Davis Ambulatory Surgery Center, treated by one of the two Board Certified Foot and Ankle surgeon not treated with post-operative antibiotics.</a:t>
            </a:r>
          </a:p>
          <a:p>
            <a:pPr marL="0" indent="0"/>
            <a:r>
              <a:rPr lang="en-US" sz="1600" dirty="0"/>
              <a:t>Exclusion Criteria:  </a:t>
            </a:r>
          </a:p>
          <a:p>
            <a:pPr marL="0" indent="0"/>
            <a:r>
              <a:rPr lang="en-US" sz="1600" dirty="0" smtClean="0">
                <a:sym typeface="Wingdings"/>
              </a:rPr>
              <a:t>  </a:t>
            </a:r>
            <a:r>
              <a:rPr lang="en-US" sz="1600" dirty="0" smtClean="0"/>
              <a:t>Patient’s </a:t>
            </a:r>
            <a:r>
              <a:rPr lang="en-US" sz="1600" dirty="0"/>
              <a:t>undergoing procedure for current or previously documented superficial or deep infection, undergoing procedure for </a:t>
            </a:r>
            <a:r>
              <a:rPr lang="en-US" sz="1600" dirty="0" smtClean="0"/>
              <a:t>osteomyelitis</a:t>
            </a:r>
            <a:endParaRPr lang="en-US" sz="1600" dirty="0"/>
          </a:p>
        </p:txBody>
      </p:sp>
      <p:sp>
        <p:nvSpPr>
          <p:cNvPr id="181" name="Text Placeholder 180"/>
          <p:cNvSpPr>
            <a:spLocks noGrp="1"/>
          </p:cNvSpPr>
          <p:nvPr>
            <p:ph type="body" sz="quarter" idx="24"/>
          </p:nvPr>
        </p:nvSpPr>
        <p:spPr>
          <a:xfrm>
            <a:off x="7241977" y="10834802"/>
            <a:ext cx="12950031" cy="428684"/>
          </a:xfrm>
        </p:spPr>
        <p:txBody>
          <a:bodyPr/>
          <a:lstStyle/>
          <a:p>
            <a:r>
              <a:rPr lang="en-US" dirty="0" smtClean="0"/>
              <a:t>Study Design</a:t>
            </a:r>
            <a:endParaRPr lang="en-US" dirty="0"/>
          </a:p>
        </p:txBody>
      </p:sp>
      <p:sp>
        <p:nvSpPr>
          <p:cNvPr id="186" name="Text Placeholder 185"/>
          <p:cNvSpPr>
            <a:spLocks noGrp="1"/>
          </p:cNvSpPr>
          <p:nvPr>
            <p:ph type="body" sz="quarter" idx="25"/>
          </p:nvPr>
        </p:nvSpPr>
        <p:spPr>
          <a:xfrm>
            <a:off x="20581114" y="2680787"/>
            <a:ext cx="6279386" cy="428684"/>
          </a:xfrm>
        </p:spPr>
        <p:txBody>
          <a:bodyPr/>
          <a:lstStyle/>
          <a:p>
            <a:r>
              <a:rPr lang="en-US" dirty="0" smtClean="0"/>
              <a:t>Study Update</a:t>
            </a:r>
            <a:r>
              <a:rPr lang="en-US" dirty="0"/>
              <a:t> </a:t>
            </a:r>
          </a:p>
        </p:txBody>
      </p:sp>
      <p:sp>
        <p:nvSpPr>
          <p:cNvPr id="224" name="Text Placeholder 223"/>
          <p:cNvSpPr>
            <a:spLocks noGrp="1"/>
          </p:cNvSpPr>
          <p:nvPr>
            <p:ph type="body" sz="quarter" idx="27"/>
          </p:nvPr>
        </p:nvSpPr>
        <p:spPr>
          <a:xfrm>
            <a:off x="20599011" y="10415407"/>
            <a:ext cx="6279386" cy="836155"/>
          </a:xfrm>
        </p:spPr>
        <p:txBody>
          <a:bodyPr>
            <a:normAutofit fontScale="85000" lnSpcReduction="20000"/>
          </a:bodyPr>
          <a:lstStyle/>
          <a:p>
            <a:pPr marL="0" indent="0" algn="just"/>
            <a:r>
              <a:rPr lang="en-US" b="0" u="none" dirty="0">
                <a:solidFill>
                  <a:schemeClr val="tx1"/>
                </a:solidFill>
              </a:rPr>
              <a:t>*Currently collecting all variable and parameters for all patients. Once completed, data will be statically analyzed and a manuscript will be written</a:t>
            </a:r>
          </a:p>
          <a:p>
            <a:pPr marL="0" indent="0"/>
            <a:endParaRPr lang="en-US" dirty="0"/>
          </a:p>
        </p:txBody>
      </p:sp>
      <p:sp>
        <p:nvSpPr>
          <p:cNvPr id="12" name="Text Placeholder 11"/>
          <p:cNvSpPr>
            <a:spLocks noGrp="1"/>
          </p:cNvSpPr>
          <p:nvPr>
            <p:ph type="body" sz="quarter" idx="29"/>
          </p:nvPr>
        </p:nvSpPr>
        <p:spPr>
          <a:xfrm>
            <a:off x="20600583" y="11373455"/>
            <a:ext cx="6279386" cy="428684"/>
          </a:xfrm>
        </p:spPr>
        <p:txBody>
          <a:bodyPr/>
          <a:lstStyle/>
          <a:p>
            <a:r>
              <a:rPr lang="en-US" dirty="0" smtClean="0"/>
              <a:t>References</a:t>
            </a:r>
            <a:endParaRPr lang="en-US" dirty="0"/>
          </a:p>
        </p:txBody>
      </p:sp>
      <p:sp>
        <p:nvSpPr>
          <p:cNvPr id="13" name="Text Placeholder 12"/>
          <p:cNvSpPr>
            <a:spLocks noGrp="1"/>
          </p:cNvSpPr>
          <p:nvPr>
            <p:ph type="body" sz="quarter" idx="30"/>
          </p:nvPr>
        </p:nvSpPr>
        <p:spPr>
          <a:xfrm>
            <a:off x="20519046" y="11833652"/>
            <a:ext cx="6282531" cy="4253016"/>
          </a:xfrm>
        </p:spPr>
        <p:txBody>
          <a:bodyPr/>
          <a:lstStyle/>
          <a:p>
            <a:pPr lvl="0"/>
            <a:r>
              <a:rPr lang="en-US" dirty="0" smtClean="0"/>
              <a:t>1. Miller WA: Postoperative wound infection in </a:t>
            </a:r>
            <a:r>
              <a:rPr lang="en-US" dirty="0"/>
              <a:t>foot and ankle surgery. Foot Ankle 4:102–104, 1983.</a:t>
            </a:r>
          </a:p>
          <a:p>
            <a:pPr lvl="0"/>
            <a:r>
              <a:rPr lang="en-US" dirty="0" smtClean="0"/>
              <a:t>2. Stevens </a:t>
            </a:r>
            <a:r>
              <a:rPr lang="en-US" dirty="0"/>
              <a:t>DB: Postoperative </a:t>
            </a:r>
            <a:r>
              <a:rPr lang="en-US" dirty="0" err="1"/>
              <a:t>orthopaedic</a:t>
            </a:r>
            <a:r>
              <a:rPr lang="en-US" dirty="0"/>
              <a:t> infection. J Bone Joint </a:t>
            </a:r>
            <a:r>
              <a:rPr lang="en-US" dirty="0" err="1"/>
              <a:t>Surg</a:t>
            </a:r>
            <a:r>
              <a:rPr lang="en-US" dirty="0"/>
              <a:t> 46A:96–101, 1964.</a:t>
            </a:r>
          </a:p>
          <a:p>
            <a:pPr lvl="0"/>
            <a:r>
              <a:rPr lang="en-US" dirty="0" smtClean="0"/>
              <a:t>3. </a:t>
            </a:r>
            <a:r>
              <a:rPr lang="en-US" dirty="0" err="1" smtClean="0"/>
              <a:t>Hugar</a:t>
            </a:r>
            <a:r>
              <a:rPr lang="en-US" dirty="0" smtClean="0"/>
              <a:t> DW, Newman PS, </a:t>
            </a:r>
            <a:r>
              <a:rPr lang="en-US" dirty="0" err="1" smtClean="0"/>
              <a:t>Hugar</a:t>
            </a:r>
            <a:r>
              <a:rPr lang="en-US" dirty="0" smtClean="0"/>
              <a:t> RW, et al</a:t>
            </a:r>
            <a:r>
              <a:rPr lang="en-US" dirty="0"/>
              <a:t>: Incidence of postoperative infection in a free-standing ambulatory surgery center. Am J Foot </a:t>
            </a:r>
            <a:r>
              <a:rPr lang="en-US" dirty="0" err="1"/>
              <a:t>Surg</a:t>
            </a:r>
            <a:r>
              <a:rPr lang="en-US" dirty="0"/>
              <a:t> 29:265–267, 1990</a:t>
            </a:r>
            <a:r>
              <a:rPr lang="en-US" dirty="0" smtClean="0"/>
              <a:t>.</a:t>
            </a:r>
          </a:p>
          <a:p>
            <a:r>
              <a:rPr lang="en-US" dirty="0" smtClean="0"/>
              <a:t>4. </a:t>
            </a:r>
            <a:r>
              <a:rPr lang="en-US" dirty="0"/>
              <a:t>Urban, J. A. (2006). "Cost analysis of surgical site infections." </a:t>
            </a:r>
            <a:r>
              <a:rPr lang="en-US" u="sng" dirty="0" err="1"/>
              <a:t>Surg</a:t>
            </a:r>
            <a:r>
              <a:rPr lang="en-US" u="sng" dirty="0"/>
              <a:t> Infect (</a:t>
            </a:r>
            <a:r>
              <a:rPr lang="en-US" u="sng" dirty="0" err="1"/>
              <a:t>Larchmt</a:t>
            </a:r>
            <a:r>
              <a:rPr lang="en-US" u="sng" dirty="0"/>
              <a:t>)</a:t>
            </a:r>
            <a:r>
              <a:rPr lang="en-US" dirty="0"/>
              <a:t> </a:t>
            </a:r>
            <a:r>
              <a:rPr lang="en-US" b="1" dirty="0"/>
              <a:t>7 </a:t>
            </a:r>
            <a:r>
              <a:rPr lang="en-US" b="1" dirty="0" err="1"/>
              <a:t>Suppl</a:t>
            </a:r>
            <a:r>
              <a:rPr lang="en-US" b="1" dirty="0"/>
              <a:t> 1</a:t>
            </a:r>
            <a:r>
              <a:rPr lang="en-US" dirty="0"/>
              <a:t>: S19-22</a:t>
            </a:r>
            <a:r>
              <a:rPr lang="en-US" dirty="0" smtClean="0"/>
              <a:t>.</a:t>
            </a:r>
          </a:p>
          <a:p>
            <a:pPr lvl="0"/>
            <a:r>
              <a:rPr lang="en-US" dirty="0" smtClean="0"/>
              <a:t>5. </a:t>
            </a:r>
            <a:r>
              <a:rPr lang="en-US" dirty="0" err="1"/>
              <a:t>Zgonis</a:t>
            </a:r>
            <a:r>
              <a:rPr lang="en-US" dirty="0"/>
              <a:t>, T., et al. (2004). "The efficacy of prophylactic intravenous antibiotics in elective foot and ankle surgery." </a:t>
            </a:r>
            <a:r>
              <a:rPr lang="en-US" u="sng" dirty="0"/>
              <a:t>J Foot Ankle </a:t>
            </a:r>
            <a:r>
              <a:rPr lang="en-US" u="sng" dirty="0" err="1"/>
              <a:t>Surg</a:t>
            </a:r>
            <a:r>
              <a:rPr lang="en-US" dirty="0"/>
              <a:t> </a:t>
            </a:r>
            <a:r>
              <a:rPr lang="en-US" b="1" dirty="0"/>
              <a:t>43</a:t>
            </a:r>
            <a:r>
              <a:rPr lang="en-US" dirty="0"/>
              <a:t>(2): 97-103</a:t>
            </a:r>
            <a:r>
              <a:rPr lang="en-US" dirty="0" smtClean="0"/>
              <a:t>.</a:t>
            </a:r>
          </a:p>
          <a:p>
            <a:r>
              <a:rPr lang="en-US" dirty="0" smtClean="0"/>
              <a:t>6. </a:t>
            </a:r>
            <a:r>
              <a:rPr lang="en-US" dirty="0" err="1"/>
              <a:t>Ruta</a:t>
            </a:r>
            <a:r>
              <a:rPr lang="en-US" dirty="0"/>
              <a:t>, David J., </a:t>
            </a:r>
            <a:r>
              <a:rPr lang="en-US" dirty="0" err="1"/>
              <a:t>Anish</a:t>
            </a:r>
            <a:r>
              <a:rPr lang="en-US" dirty="0"/>
              <a:t> R. </a:t>
            </a:r>
            <a:r>
              <a:rPr lang="en-US" dirty="0" err="1"/>
              <a:t>Kadakia</a:t>
            </a:r>
            <a:r>
              <a:rPr lang="en-US" dirty="0"/>
              <a:t>, and Todd A. Irwin. “What Are the Patterns of Prophylactic Postoperative Oral Antibiotic Use After Foot and Ankle Surgery?” Clinical </a:t>
            </a:r>
            <a:r>
              <a:rPr lang="en-US" dirty="0" err="1"/>
              <a:t>Orthopaedics</a:t>
            </a:r>
            <a:r>
              <a:rPr lang="en-US" dirty="0"/>
              <a:t> and Related Research 472.10 (2014): 3204–3213. </a:t>
            </a:r>
            <a:r>
              <a:rPr lang="en-US" dirty="0"/>
              <a:t> </a:t>
            </a:r>
            <a:endParaRPr lang="en-US" dirty="0"/>
          </a:p>
          <a:p>
            <a:endParaRPr lang="en-US" dirty="0"/>
          </a:p>
          <a:p>
            <a:pPr lvl="0"/>
            <a:endParaRPr lang="en-US" dirty="0"/>
          </a:p>
          <a:p>
            <a:endParaRPr lang="en-US" dirty="0"/>
          </a:p>
        </p:txBody>
      </p:sp>
      <p:pic>
        <p:nvPicPr>
          <p:cNvPr id="226" name="Picture Placeholder 225">
            <a:extLst>
              <a:ext uri="{FF2B5EF4-FFF2-40B4-BE49-F238E27FC236}">
                <a16:creationId xmlns:a16="http://schemas.microsoft.com/office/drawing/2014/main" xmlns="" id="{88AB4411-CA33-4D8A-B239-C87957C0F74E}"/>
              </a:ext>
            </a:extLst>
          </p:cNvPr>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l="952" r="952"/>
          <a:stretch>
            <a:fillRect/>
          </a:stretch>
        </p:blipFill>
        <p:spPr/>
      </p:pic>
      <p:pic>
        <p:nvPicPr>
          <p:cNvPr id="228" name="Picture Placeholder 227">
            <a:extLst>
              <a:ext uri="{FF2B5EF4-FFF2-40B4-BE49-F238E27FC236}">
                <a16:creationId xmlns:a16="http://schemas.microsoft.com/office/drawing/2014/main" xmlns="" id="{782F1F87-B05B-4D10-B812-625AEB2AEDCC}"/>
              </a:ext>
            </a:extLst>
          </p:cNvPr>
          <p:cNvPicPr>
            <a:picLocks noGrp="1" noChangeAspect="1"/>
          </p:cNvPicPr>
          <p:nvPr>
            <p:ph type="pic" sz="quarter" idx="18"/>
          </p:nvPr>
        </p:nvPicPr>
        <p:blipFill>
          <a:blip r:embed="rId3" cstate="print">
            <a:extLst>
              <a:ext uri="{28A0092B-C50C-407E-A947-70E740481C1C}">
                <a14:useLocalDpi xmlns:a14="http://schemas.microsoft.com/office/drawing/2010/main" val="0"/>
              </a:ext>
            </a:extLst>
          </a:blip>
          <a:srcRect l="952" r="952"/>
          <a:stretch>
            <a:fillRect/>
          </a:stretch>
        </p:blipFill>
        <p:spPr/>
      </p:pic>
      <p:sp>
        <p:nvSpPr>
          <p:cNvPr id="247" name="Text Placeholder 246"/>
          <p:cNvSpPr>
            <a:spLocks noGrp="1"/>
          </p:cNvSpPr>
          <p:nvPr>
            <p:ph type="body" sz="quarter" idx="150"/>
          </p:nvPr>
        </p:nvSpPr>
        <p:spPr/>
        <p:txBody>
          <a:bodyPr>
            <a:normAutofit lnSpcReduction="10000"/>
          </a:bodyPr>
          <a:lstStyle/>
          <a:p>
            <a:r>
              <a:rPr lang="en-US" dirty="0"/>
              <a:t>Kevin </a:t>
            </a:r>
            <a:r>
              <a:rPr lang="en-US" dirty="0" smtClean="0"/>
              <a:t>Nguyen, BS</a:t>
            </a:r>
            <a:r>
              <a:rPr lang="en-US" baseline="30000" dirty="0" smtClean="0"/>
              <a:t>1</a:t>
            </a:r>
            <a:r>
              <a:rPr lang="en-US" dirty="0"/>
              <a:t>;</a:t>
            </a:r>
            <a:r>
              <a:rPr lang="en-US" dirty="0" smtClean="0"/>
              <a:t> Jacob Carl, MD</a:t>
            </a:r>
            <a:r>
              <a:rPr lang="en-US" baseline="30000" dirty="0" smtClean="0"/>
              <a:t>2</a:t>
            </a:r>
            <a:r>
              <a:rPr lang="en-US" dirty="0"/>
              <a:t>;</a:t>
            </a:r>
            <a:r>
              <a:rPr lang="en-US" dirty="0" smtClean="0"/>
              <a:t> Christopher </a:t>
            </a:r>
            <a:r>
              <a:rPr lang="en-US" dirty="0" err="1" smtClean="0"/>
              <a:t>Kreulen</a:t>
            </a:r>
            <a:r>
              <a:rPr lang="en-US" dirty="0" smtClean="0"/>
              <a:t>, MD</a:t>
            </a:r>
            <a:r>
              <a:rPr lang="en-US" baseline="30000" dirty="0" smtClean="0"/>
              <a:t>2</a:t>
            </a:r>
            <a:r>
              <a:rPr lang="en-US" dirty="0" smtClean="0"/>
              <a:t>; Eric Giza, MD</a:t>
            </a:r>
            <a:r>
              <a:rPr lang="en-US" baseline="30000" dirty="0" smtClean="0"/>
              <a:t>2</a:t>
            </a:r>
            <a:endParaRPr lang="en-US" dirty="0"/>
          </a:p>
        </p:txBody>
      </p:sp>
      <p:sp>
        <p:nvSpPr>
          <p:cNvPr id="248" name="Text Placeholder 247"/>
          <p:cNvSpPr>
            <a:spLocks noGrp="1"/>
          </p:cNvSpPr>
          <p:nvPr>
            <p:ph type="body" sz="quarter" idx="184"/>
          </p:nvPr>
        </p:nvSpPr>
        <p:spPr/>
        <p:txBody>
          <a:bodyPr>
            <a:normAutofit fontScale="62500" lnSpcReduction="20000"/>
          </a:bodyPr>
          <a:lstStyle/>
          <a:p>
            <a:pPr marL="0" indent="0"/>
            <a:r>
              <a:rPr lang="en-US" dirty="0"/>
              <a:t>1. School of Medicine, University of California Davis – Sacramento, CA, USA</a:t>
            </a:r>
          </a:p>
          <a:p>
            <a:pPr marL="0" indent="0"/>
            <a:r>
              <a:rPr lang="en-US" dirty="0"/>
              <a:t>2. Department of </a:t>
            </a:r>
            <a:r>
              <a:rPr lang="en-US" dirty="0" smtClean="0"/>
              <a:t>Orthopedic </a:t>
            </a:r>
            <a:r>
              <a:rPr lang="en-US" dirty="0"/>
              <a:t>Surgery, University of California Davis – Sacramento, CA, USA</a:t>
            </a:r>
          </a:p>
          <a:p>
            <a:endParaRPr lang="en-US" dirty="0"/>
          </a:p>
        </p:txBody>
      </p:sp>
      <p:sp>
        <p:nvSpPr>
          <p:cNvPr id="249" name="Text Placeholder 248"/>
          <p:cNvSpPr>
            <a:spLocks noGrp="1"/>
          </p:cNvSpPr>
          <p:nvPr>
            <p:ph type="body" sz="quarter" idx="185"/>
          </p:nvPr>
        </p:nvSpPr>
        <p:spPr/>
        <p:txBody>
          <a:bodyPr>
            <a:normAutofit fontScale="85000" lnSpcReduction="10000"/>
          </a:bodyPr>
          <a:lstStyle/>
          <a:p>
            <a:r>
              <a:rPr lang="en-US" dirty="0"/>
              <a:t>Role of Postoperative Antibiotics in Foot &amp; Angle Surgery in an Ambulatory Surgical </a:t>
            </a:r>
            <a:r>
              <a:rPr lang="en-US" dirty="0" smtClean="0"/>
              <a:t>Center</a:t>
            </a:r>
            <a:endParaRPr lang="en-US" dirty="0"/>
          </a:p>
        </p:txBody>
      </p:sp>
      <p:sp>
        <p:nvSpPr>
          <p:cNvPr id="14" name="Text Placeholder 13"/>
          <p:cNvSpPr>
            <a:spLocks noGrp="1"/>
          </p:cNvSpPr>
          <p:nvPr>
            <p:ph type="body" sz="quarter" idx="95"/>
          </p:nvPr>
        </p:nvSpPr>
        <p:spPr/>
        <p:txBody>
          <a:bodyPr/>
          <a:lstStyle/>
          <a:p>
            <a:endParaRPr lang="en-US"/>
          </a:p>
        </p:txBody>
      </p:sp>
      <p:sp>
        <p:nvSpPr>
          <p:cNvPr id="15" name="Text Placeholder 14"/>
          <p:cNvSpPr>
            <a:spLocks noGrp="1"/>
          </p:cNvSpPr>
          <p:nvPr>
            <p:ph type="body" sz="quarter" idx="107"/>
          </p:nvPr>
        </p:nvSpPr>
        <p:spPr/>
        <p:txBody>
          <a:bodyPr/>
          <a:lstStyle/>
          <a:p>
            <a:endParaRPr lang="en-US"/>
          </a:p>
        </p:txBody>
      </p:sp>
      <p:sp>
        <p:nvSpPr>
          <p:cNvPr id="17" name="Text Placeholder 16"/>
          <p:cNvSpPr>
            <a:spLocks noGrp="1"/>
          </p:cNvSpPr>
          <p:nvPr>
            <p:ph type="body" sz="quarter" idx="116"/>
          </p:nvPr>
        </p:nvSpPr>
        <p:spPr/>
        <p:txBody>
          <a:bodyPr/>
          <a:lstStyle/>
          <a:p>
            <a:endParaRPr lang="en-US"/>
          </a:p>
        </p:txBody>
      </p:sp>
      <p:sp>
        <p:nvSpPr>
          <p:cNvPr id="18" name="Text Placeholder 17"/>
          <p:cNvSpPr>
            <a:spLocks noGrp="1"/>
          </p:cNvSpPr>
          <p:nvPr>
            <p:ph type="body" sz="quarter" idx="117"/>
          </p:nvPr>
        </p:nvSpPr>
        <p:spPr/>
        <p:txBody>
          <a:bodyPr/>
          <a:lstStyle/>
          <a:p>
            <a:endParaRPr lang="en-US"/>
          </a:p>
        </p:txBody>
      </p:sp>
      <p:sp>
        <p:nvSpPr>
          <p:cNvPr id="19" name="Text Placeholder 18"/>
          <p:cNvSpPr>
            <a:spLocks noGrp="1"/>
          </p:cNvSpPr>
          <p:nvPr>
            <p:ph type="body" sz="quarter" idx="118"/>
          </p:nvPr>
        </p:nvSpPr>
        <p:spPr/>
        <p:txBody>
          <a:bodyPr/>
          <a:lstStyle/>
          <a:p>
            <a:endParaRPr lang="en-US"/>
          </a:p>
        </p:txBody>
      </p:sp>
      <p:sp>
        <p:nvSpPr>
          <p:cNvPr id="20" name="Text Placeholder 19"/>
          <p:cNvSpPr>
            <a:spLocks noGrp="1"/>
          </p:cNvSpPr>
          <p:nvPr>
            <p:ph type="body" sz="quarter" idx="119"/>
          </p:nvPr>
        </p:nvSpPr>
        <p:spPr/>
        <p:txBody>
          <a:bodyPr/>
          <a:lstStyle/>
          <a:p>
            <a:endParaRPr lang="en-US"/>
          </a:p>
        </p:txBody>
      </p:sp>
      <p:sp>
        <p:nvSpPr>
          <p:cNvPr id="21" name="Text Placeholder 20"/>
          <p:cNvSpPr>
            <a:spLocks noGrp="1"/>
          </p:cNvSpPr>
          <p:nvPr>
            <p:ph type="body" sz="quarter" idx="120"/>
          </p:nvPr>
        </p:nvSpPr>
        <p:spPr/>
        <p:txBody>
          <a:bodyPr/>
          <a:lstStyle/>
          <a:p>
            <a:endParaRPr lang="en-US"/>
          </a:p>
        </p:txBody>
      </p:sp>
      <p:sp>
        <p:nvSpPr>
          <p:cNvPr id="22" name="Text Placeholder 21"/>
          <p:cNvSpPr>
            <a:spLocks noGrp="1"/>
          </p:cNvSpPr>
          <p:nvPr>
            <p:ph type="body" sz="quarter" idx="121"/>
          </p:nvPr>
        </p:nvSpPr>
        <p:spPr/>
        <p:txBody>
          <a:bodyPr/>
          <a:lstStyle/>
          <a:p>
            <a:endParaRPr lang="en-US"/>
          </a:p>
        </p:txBody>
      </p:sp>
      <p:sp>
        <p:nvSpPr>
          <p:cNvPr id="23" name="Text Placeholder 22"/>
          <p:cNvSpPr>
            <a:spLocks noGrp="1"/>
          </p:cNvSpPr>
          <p:nvPr>
            <p:ph type="body" sz="quarter" idx="122"/>
          </p:nvPr>
        </p:nvSpPr>
        <p:spPr/>
        <p:txBody>
          <a:bodyPr/>
          <a:lstStyle/>
          <a:p>
            <a:endParaRPr lang="en-US"/>
          </a:p>
        </p:txBody>
      </p:sp>
      <p:sp>
        <p:nvSpPr>
          <p:cNvPr id="24" name="Text Placeholder 23"/>
          <p:cNvSpPr>
            <a:spLocks noGrp="1"/>
          </p:cNvSpPr>
          <p:nvPr>
            <p:ph type="body" sz="quarter" idx="123"/>
          </p:nvPr>
        </p:nvSpPr>
        <p:spPr/>
        <p:txBody>
          <a:bodyPr/>
          <a:lstStyle/>
          <a:p>
            <a:endParaRPr lang="en-US"/>
          </a:p>
        </p:txBody>
      </p:sp>
      <p:sp>
        <p:nvSpPr>
          <p:cNvPr id="25" name="Text Placeholder 24"/>
          <p:cNvSpPr>
            <a:spLocks noGrp="1"/>
          </p:cNvSpPr>
          <p:nvPr>
            <p:ph type="body" sz="quarter" idx="124"/>
          </p:nvPr>
        </p:nvSpPr>
        <p:spPr/>
        <p:txBody>
          <a:bodyPr/>
          <a:lstStyle/>
          <a:p>
            <a:endParaRPr lang="en-US"/>
          </a:p>
        </p:txBody>
      </p:sp>
      <p:sp>
        <p:nvSpPr>
          <p:cNvPr id="26" name="Text Placeholder 25"/>
          <p:cNvSpPr>
            <a:spLocks noGrp="1"/>
          </p:cNvSpPr>
          <p:nvPr>
            <p:ph type="body" sz="quarter" idx="125"/>
          </p:nvPr>
        </p:nvSpPr>
        <p:spPr/>
        <p:txBody>
          <a:bodyPr/>
          <a:lstStyle/>
          <a:p>
            <a:endParaRPr lang="en-US"/>
          </a:p>
        </p:txBody>
      </p:sp>
      <p:sp>
        <p:nvSpPr>
          <p:cNvPr id="16" name="Picture Placeholder 1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227" name="Picture Placeholder 226"/>
          <p:cNvSpPr>
            <a:spLocks noGrp="1"/>
          </p:cNvSpPr>
          <p:nvPr>
            <p:ph type="pic" sz="quarter" idx="131"/>
          </p:nvPr>
        </p:nvSpPr>
        <p:spPr/>
      </p:sp>
      <p:sp>
        <p:nvSpPr>
          <p:cNvPr id="229" name="Picture Placeholder 228"/>
          <p:cNvSpPr>
            <a:spLocks noGrp="1"/>
          </p:cNvSpPr>
          <p:nvPr>
            <p:ph type="pic" sz="quarter" idx="132"/>
          </p:nvPr>
        </p:nvSpPr>
        <p:spPr/>
      </p:sp>
      <p:sp>
        <p:nvSpPr>
          <p:cNvPr id="230" name="Picture Placeholder 229"/>
          <p:cNvSpPr>
            <a:spLocks noGrp="1"/>
          </p:cNvSpPr>
          <p:nvPr>
            <p:ph type="pic" sz="quarter" idx="133"/>
          </p:nvPr>
        </p:nvSpPr>
        <p:spPr/>
      </p:sp>
      <p:sp>
        <p:nvSpPr>
          <p:cNvPr id="231" name="Picture Placeholder 230"/>
          <p:cNvSpPr>
            <a:spLocks noGrp="1"/>
          </p:cNvSpPr>
          <p:nvPr>
            <p:ph type="pic" sz="quarter" idx="134"/>
          </p:nvPr>
        </p:nvSpPr>
        <p:spPr/>
      </p:sp>
      <p:sp>
        <p:nvSpPr>
          <p:cNvPr id="232" name="Picture Placeholder 231"/>
          <p:cNvSpPr>
            <a:spLocks noGrp="1"/>
          </p:cNvSpPr>
          <p:nvPr>
            <p:ph type="pic" sz="quarter" idx="135"/>
          </p:nvPr>
        </p:nvSpPr>
        <p:spPr/>
      </p:sp>
      <p:sp>
        <p:nvSpPr>
          <p:cNvPr id="233" name="Text Placeholder 232"/>
          <p:cNvSpPr>
            <a:spLocks noGrp="1"/>
          </p:cNvSpPr>
          <p:nvPr>
            <p:ph type="body" sz="quarter" idx="136"/>
          </p:nvPr>
        </p:nvSpPr>
        <p:spPr/>
        <p:txBody>
          <a:bodyPr/>
          <a:lstStyle/>
          <a:p>
            <a:endParaRPr lang="en-US"/>
          </a:p>
        </p:txBody>
      </p:sp>
      <p:sp>
        <p:nvSpPr>
          <p:cNvPr id="234" name="Text Placeholder 233"/>
          <p:cNvSpPr>
            <a:spLocks noGrp="1"/>
          </p:cNvSpPr>
          <p:nvPr>
            <p:ph type="body" sz="quarter" idx="137"/>
          </p:nvPr>
        </p:nvSpPr>
        <p:spPr/>
        <p:txBody>
          <a:bodyPr/>
          <a:lstStyle/>
          <a:p>
            <a:endParaRPr lang="en-US"/>
          </a:p>
        </p:txBody>
      </p:sp>
      <p:sp>
        <p:nvSpPr>
          <p:cNvPr id="235" name="Text Placeholder 234"/>
          <p:cNvSpPr>
            <a:spLocks noGrp="1"/>
          </p:cNvSpPr>
          <p:nvPr>
            <p:ph type="body" sz="quarter" idx="138"/>
          </p:nvPr>
        </p:nvSpPr>
        <p:spPr/>
        <p:txBody>
          <a:bodyPr/>
          <a:lstStyle/>
          <a:p>
            <a:endParaRPr lang="en-US"/>
          </a:p>
        </p:txBody>
      </p:sp>
      <p:sp>
        <p:nvSpPr>
          <p:cNvPr id="236" name="Text Placeholder 235"/>
          <p:cNvSpPr>
            <a:spLocks noGrp="1"/>
          </p:cNvSpPr>
          <p:nvPr>
            <p:ph type="body" sz="quarter" idx="139"/>
          </p:nvPr>
        </p:nvSpPr>
        <p:spPr/>
        <p:txBody>
          <a:bodyPr/>
          <a:lstStyle/>
          <a:p>
            <a:endParaRPr lang="en-US"/>
          </a:p>
        </p:txBody>
      </p:sp>
      <p:sp>
        <p:nvSpPr>
          <p:cNvPr id="237" name="Text Placeholder 236"/>
          <p:cNvSpPr>
            <a:spLocks noGrp="1"/>
          </p:cNvSpPr>
          <p:nvPr>
            <p:ph type="body" sz="quarter" idx="140"/>
          </p:nvPr>
        </p:nvSpPr>
        <p:spPr/>
        <p:txBody>
          <a:bodyPr/>
          <a:lstStyle/>
          <a:p>
            <a:endParaRPr lang="en-US"/>
          </a:p>
        </p:txBody>
      </p:sp>
      <p:sp>
        <p:nvSpPr>
          <p:cNvPr id="238" name="Text Placeholder 237"/>
          <p:cNvSpPr>
            <a:spLocks noGrp="1"/>
          </p:cNvSpPr>
          <p:nvPr>
            <p:ph type="body" sz="quarter" idx="141"/>
          </p:nvPr>
        </p:nvSpPr>
        <p:spPr/>
        <p:txBody>
          <a:bodyPr/>
          <a:lstStyle/>
          <a:p>
            <a:endParaRPr lang="en-US"/>
          </a:p>
        </p:txBody>
      </p:sp>
      <p:sp>
        <p:nvSpPr>
          <p:cNvPr id="239" name="Text Placeholder 238"/>
          <p:cNvSpPr>
            <a:spLocks noGrp="1"/>
          </p:cNvSpPr>
          <p:nvPr>
            <p:ph type="body" sz="quarter" idx="142"/>
          </p:nvPr>
        </p:nvSpPr>
        <p:spPr/>
        <p:txBody>
          <a:bodyPr/>
          <a:lstStyle/>
          <a:p>
            <a:endParaRPr lang="en-US"/>
          </a:p>
        </p:txBody>
      </p:sp>
      <p:sp>
        <p:nvSpPr>
          <p:cNvPr id="240" name="Text Placeholder 239"/>
          <p:cNvSpPr>
            <a:spLocks noGrp="1"/>
          </p:cNvSpPr>
          <p:nvPr>
            <p:ph type="body" sz="quarter" idx="143"/>
          </p:nvPr>
        </p:nvSpPr>
        <p:spPr/>
        <p:txBody>
          <a:bodyPr/>
          <a:lstStyle/>
          <a:p>
            <a:endParaRPr lang="en-US"/>
          </a:p>
        </p:txBody>
      </p:sp>
      <p:sp>
        <p:nvSpPr>
          <p:cNvPr id="241" name="Text Placeholder 240"/>
          <p:cNvSpPr>
            <a:spLocks noGrp="1"/>
          </p:cNvSpPr>
          <p:nvPr>
            <p:ph type="body" sz="quarter" idx="144"/>
          </p:nvPr>
        </p:nvSpPr>
        <p:spPr/>
        <p:txBody>
          <a:bodyPr/>
          <a:lstStyle/>
          <a:p>
            <a:endParaRPr lang="en-US"/>
          </a:p>
        </p:txBody>
      </p:sp>
      <p:sp>
        <p:nvSpPr>
          <p:cNvPr id="242" name="Text Placeholder 241"/>
          <p:cNvSpPr>
            <a:spLocks noGrp="1"/>
          </p:cNvSpPr>
          <p:nvPr>
            <p:ph type="body" sz="quarter" idx="145"/>
          </p:nvPr>
        </p:nvSpPr>
        <p:spPr/>
        <p:txBody>
          <a:bodyPr/>
          <a:lstStyle/>
          <a:p>
            <a:endParaRPr lang="en-US"/>
          </a:p>
        </p:txBody>
      </p:sp>
      <p:sp>
        <p:nvSpPr>
          <p:cNvPr id="243" name="Text Placeholder 242"/>
          <p:cNvSpPr>
            <a:spLocks noGrp="1"/>
          </p:cNvSpPr>
          <p:nvPr>
            <p:ph type="body" sz="quarter" idx="146"/>
          </p:nvPr>
        </p:nvSpPr>
        <p:spPr/>
        <p:txBody>
          <a:bodyPr/>
          <a:lstStyle/>
          <a:p>
            <a:endParaRPr lang="en-US"/>
          </a:p>
        </p:txBody>
      </p:sp>
      <p:sp>
        <p:nvSpPr>
          <p:cNvPr id="244" name="Text Placeholder 243"/>
          <p:cNvSpPr>
            <a:spLocks noGrp="1"/>
          </p:cNvSpPr>
          <p:nvPr>
            <p:ph type="body" sz="quarter" idx="147"/>
          </p:nvPr>
        </p:nvSpPr>
        <p:spPr/>
        <p:txBody>
          <a:bodyPr/>
          <a:lstStyle/>
          <a:p>
            <a:endParaRPr lang="en-US"/>
          </a:p>
        </p:txBody>
      </p:sp>
      <p:sp>
        <p:nvSpPr>
          <p:cNvPr id="245" name="Text Placeholder 244"/>
          <p:cNvSpPr>
            <a:spLocks noGrp="1"/>
          </p:cNvSpPr>
          <p:nvPr>
            <p:ph type="body" sz="quarter" idx="148"/>
          </p:nvPr>
        </p:nvSpPr>
        <p:spPr/>
        <p:txBody>
          <a:bodyPr/>
          <a:lstStyle/>
          <a:p>
            <a:endParaRPr lang="en-US"/>
          </a:p>
        </p:txBody>
      </p:sp>
      <p:sp>
        <p:nvSpPr>
          <p:cNvPr id="246" name="Text Placeholder 245"/>
          <p:cNvSpPr>
            <a:spLocks noGrp="1"/>
          </p:cNvSpPr>
          <p:nvPr>
            <p:ph type="body" sz="quarter" idx="149"/>
          </p:nvPr>
        </p:nvSpPr>
        <p:spPr/>
        <p:txBody>
          <a:bodyPr/>
          <a:lstStyle/>
          <a:p>
            <a:endParaRPr lang="en-US"/>
          </a:p>
        </p:txBody>
      </p:sp>
      <p:sp>
        <p:nvSpPr>
          <p:cNvPr id="2" name="Rectangle: Rounded Corners 1">
            <a:extLst>
              <a:ext uri="{FF2B5EF4-FFF2-40B4-BE49-F238E27FC236}">
                <a16:creationId xmlns:a16="http://schemas.microsoft.com/office/drawing/2014/main" xmlns="" id="{73501CFD-4152-4CD1-B830-2F23B8412B48}"/>
              </a:ext>
            </a:extLst>
          </p:cNvPr>
          <p:cNvSpPr/>
          <p:nvPr/>
        </p:nvSpPr>
        <p:spPr>
          <a:xfrm>
            <a:off x="22409965" y="3347385"/>
            <a:ext cx="2719346" cy="91440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dirty="0">
                <a:latin typeface="Trebuchet MS" panose="020B0603020202020204" pitchFamily="34" charset="0"/>
              </a:rPr>
              <a:t>Identify patients that have undergone a surgery in the  past 2 years</a:t>
            </a:r>
          </a:p>
        </p:txBody>
      </p:sp>
      <p:sp>
        <p:nvSpPr>
          <p:cNvPr id="6" name="Rectangle: Rounded Corners 5">
            <a:extLst>
              <a:ext uri="{FF2B5EF4-FFF2-40B4-BE49-F238E27FC236}">
                <a16:creationId xmlns:a16="http://schemas.microsoft.com/office/drawing/2014/main" xmlns="" id="{232C3F0C-1114-48E3-8634-C284029FF1C0}"/>
              </a:ext>
            </a:extLst>
          </p:cNvPr>
          <p:cNvSpPr/>
          <p:nvPr/>
        </p:nvSpPr>
        <p:spPr>
          <a:xfrm>
            <a:off x="22409469" y="5263132"/>
            <a:ext cx="2719842" cy="91440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dirty="0">
                <a:latin typeface="Trebuchet MS" panose="020B0603020202020204" pitchFamily="34" charset="0"/>
              </a:rPr>
              <a:t>Collect clinical data</a:t>
            </a:r>
          </a:p>
        </p:txBody>
      </p:sp>
      <p:sp>
        <p:nvSpPr>
          <p:cNvPr id="7" name="Rectangle: Rounded Corners 6">
            <a:extLst>
              <a:ext uri="{FF2B5EF4-FFF2-40B4-BE49-F238E27FC236}">
                <a16:creationId xmlns:a16="http://schemas.microsoft.com/office/drawing/2014/main" xmlns="" id="{499F22EC-9705-4116-B45B-4EE4AD42F1BC}"/>
              </a:ext>
            </a:extLst>
          </p:cNvPr>
          <p:cNvSpPr/>
          <p:nvPr/>
        </p:nvSpPr>
        <p:spPr>
          <a:xfrm>
            <a:off x="22409965" y="7168772"/>
            <a:ext cx="2719842"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dirty="0">
                <a:latin typeface="Trebuchet MS" panose="020B0603020202020204" pitchFamily="34" charset="0"/>
              </a:rPr>
              <a:t>Note injection and antibiotic usage</a:t>
            </a:r>
          </a:p>
        </p:txBody>
      </p:sp>
      <p:sp>
        <p:nvSpPr>
          <p:cNvPr id="8" name="Rectangle: Rounded Corners 7">
            <a:extLst>
              <a:ext uri="{FF2B5EF4-FFF2-40B4-BE49-F238E27FC236}">
                <a16:creationId xmlns:a16="http://schemas.microsoft.com/office/drawing/2014/main" xmlns="" id="{0DCFE354-F6E0-410C-8E4A-DE1C2ABA214B}"/>
              </a:ext>
            </a:extLst>
          </p:cNvPr>
          <p:cNvSpPr/>
          <p:nvPr/>
        </p:nvSpPr>
        <p:spPr>
          <a:xfrm>
            <a:off x="22409469" y="9073903"/>
            <a:ext cx="2719345" cy="107408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dirty="0">
                <a:latin typeface="Trebuchet MS" panose="020B0603020202020204" pitchFamily="34" charset="0"/>
              </a:rPr>
              <a:t>Analyze any statistical significant correlation between infection and post-operative infection</a:t>
            </a:r>
          </a:p>
        </p:txBody>
      </p:sp>
      <p:sp>
        <p:nvSpPr>
          <p:cNvPr id="9" name="Arrow: Down 8">
            <a:extLst>
              <a:ext uri="{FF2B5EF4-FFF2-40B4-BE49-F238E27FC236}">
                <a16:creationId xmlns:a16="http://schemas.microsoft.com/office/drawing/2014/main" xmlns="" id="{9572DC48-AABB-4551-A32E-5F5FC5DD1E6D}"/>
              </a:ext>
            </a:extLst>
          </p:cNvPr>
          <p:cNvSpPr/>
          <p:nvPr/>
        </p:nvSpPr>
        <p:spPr>
          <a:xfrm>
            <a:off x="23527322" y="4284724"/>
            <a:ext cx="484632" cy="97840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6" name="Arrow: Down 65">
            <a:extLst>
              <a:ext uri="{FF2B5EF4-FFF2-40B4-BE49-F238E27FC236}">
                <a16:creationId xmlns:a16="http://schemas.microsoft.com/office/drawing/2014/main" xmlns="" id="{705DC42F-8AC0-4274-9CBA-7835A63517AB}"/>
              </a:ext>
            </a:extLst>
          </p:cNvPr>
          <p:cNvSpPr/>
          <p:nvPr/>
        </p:nvSpPr>
        <p:spPr>
          <a:xfrm>
            <a:off x="23527322" y="6190364"/>
            <a:ext cx="484632" cy="97840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7" name="Arrow: Down 66">
            <a:extLst>
              <a:ext uri="{FF2B5EF4-FFF2-40B4-BE49-F238E27FC236}">
                <a16:creationId xmlns:a16="http://schemas.microsoft.com/office/drawing/2014/main" xmlns="" id="{EE910699-DAC2-4A43-BB1A-68AA0782A21C}"/>
              </a:ext>
            </a:extLst>
          </p:cNvPr>
          <p:cNvSpPr/>
          <p:nvPr/>
        </p:nvSpPr>
        <p:spPr>
          <a:xfrm>
            <a:off x="23527322" y="8095496"/>
            <a:ext cx="484632" cy="97840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extBox 10"/>
          <p:cNvSpPr txBox="1"/>
          <p:nvPr/>
        </p:nvSpPr>
        <p:spPr>
          <a:xfrm>
            <a:off x="26650290" y="2867071"/>
            <a:ext cx="184666" cy="846386"/>
          </a:xfrm>
          <a:prstGeom prst="rect">
            <a:avLst/>
          </a:prstGeom>
          <a:noFill/>
        </p:spPr>
        <p:txBody>
          <a:bodyPr wrap="none" rtlCol="0">
            <a:spAutoFit/>
          </a:bodyPr>
          <a:lstStyle/>
          <a:p>
            <a:endParaRPr lang="en-US" dirty="0"/>
          </a:p>
        </p:txBody>
      </p:sp>
      <p:sp>
        <p:nvSpPr>
          <p:cNvPr id="251" name="Text Placeholder 250"/>
          <p:cNvSpPr>
            <a:spLocks noGrp="1"/>
          </p:cNvSpPr>
          <p:nvPr>
            <p:ph type="body" sz="quarter" idx="22"/>
          </p:nvPr>
        </p:nvSpPr>
        <p:spPr>
          <a:xfrm>
            <a:off x="7241977" y="2696866"/>
            <a:ext cx="12950031" cy="428684"/>
          </a:xfrm>
        </p:spPr>
        <p:txBody>
          <a:bodyPr/>
          <a:lstStyle/>
          <a:p>
            <a:r>
              <a:rPr lang="en-US" dirty="0" smtClean="0"/>
              <a:t>Current Antibiotic Trends</a:t>
            </a:r>
            <a:endParaRPr lang="en-US" dirty="0"/>
          </a:p>
        </p:txBody>
      </p:sp>
      <p:graphicFrame>
        <p:nvGraphicFramePr>
          <p:cNvPr id="115" name="Chart 114"/>
          <p:cNvGraphicFramePr>
            <a:graphicFrameLocks/>
          </p:cNvGraphicFramePr>
          <p:nvPr>
            <p:extLst>
              <p:ext uri="{D42A27DB-BD31-4B8C-83A1-F6EECF244321}">
                <p14:modId xmlns:p14="http://schemas.microsoft.com/office/powerpoint/2010/main" val="953928782"/>
              </p:ext>
            </p:extLst>
          </p:nvPr>
        </p:nvGraphicFramePr>
        <p:xfrm>
          <a:off x="7241978" y="2982912"/>
          <a:ext cx="7285798" cy="71650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6" name="Chart 115"/>
          <p:cNvGraphicFramePr>
            <a:graphicFrameLocks/>
          </p:cNvGraphicFramePr>
          <p:nvPr>
            <p:extLst>
              <p:ext uri="{D42A27DB-BD31-4B8C-83A1-F6EECF244321}">
                <p14:modId xmlns:p14="http://schemas.microsoft.com/office/powerpoint/2010/main" val="4215378190"/>
              </p:ext>
            </p:extLst>
          </p:nvPr>
        </p:nvGraphicFramePr>
        <p:xfrm>
          <a:off x="14316035" y="2696866"/>
          <a:ext cx="6061335" cy="6834238"/>
        </p:xfrm>
        <a:graphic>
          <a:graphicData uri="http://schemas.openxmlformats.org/drawingml/2006/chart">
            <c:chart xmlns:c="http://schemas.openxmlformats.org/drawingml/2006/chart" xmlns:r="http://schemas.openxmlformats.org/officeDocument/2006/relationships" r:id="rId5"/>
          </a:graphicData>
        </a:graphic>
      </p:graphicFrame>
      <p:sp>
        <p:nvSpPr>
          <p:cNvPr id="176" name="Text Placeholder 175"/>
          <p:cNvSpPr>
            <a:spLocks noGrp="1"/>
          </p:cNvSpPr>
          <p:nvPr>
            <p:ph type="body" sz="quarter" idx="21"/>
          </p:nvPr>
        </p:nvSpPr>
        <p:spPr>
          <a:xfrm>
            <a:off x="7241977" y="9638387"/>
            <a:ext cx="12950030" cy="1248680"/>
          </a:xfrm>
        </p:spPr>
        <p:txBody>
          <a:bodyPr/>
          <a:lstStyle/>
          <a:p>
            <a:pPr marL="0" indent="0"/>
            <a:r>
              <a:rPr lang="en-US" sz="1600" b="1" dirty="0" smtClean="0"/>
              <a:t>Figure 1. </a:t>
            </a:r>
            <a:r>
              <a:rPr lang="en-US" sz="1600" dirty="0" smtClean="0"/>
              <a:t>A, Of the surgeons who prescribe post-operative antibiotics, nearly 100% do so because of a patient’s history of previous infection. Closely following, comorbidities such as diabetes and a history of would healing abnormalities are the second and third reasons why surgeons prescribed antibiotics post-operatively. B, the preferences of antibiotics </a:t>
            </a:r>
            <a:r>
              <a:rPr lang="en-US" sz="1600" smtClean="0"/>
              <a:t>among surgeons: </a:t>
            </a:r>
            <a:r>
              <a:rPr lang="en-US" sz="1600" dirty="0" smtClean="0"/>
              <a:t>of the surgeons prescribing post-operative antibiotics, nearly 65% chose cephalexin 500mg QID. Both figures were adapted from </a:t>
            </a:r>
            <a:r>
              <a:rPr lang="en-US" sz="1600" dirty="0" err="1" smtClean="0"/>
              <a:t>Ruta</a:t>
            </a:r>
            <a:r>
              <a:rPr lang="en-US" sz="1600" dirty="0" smtClean="0"/>
              <a:t> et al. 2014.</a:t>
            </a:r>
            <a:r>
              <a:rPr lang="en-US" sz="1600" baseline="30000" dirty="0" smtClean="0"/>
              <a:t>6</a:t>
            </a:r>
            <a:r>
              <a:rPr lang="en-US" sz="1600" dirty="0" smtClean="0"/>
              <a:t>  </a:t>
            </a:r>
            <a:endParaRPr lang="en-US" sz="1600" dirty="0"/>
          </a:p>
        </p:txBody>
      </p:sp>
      <p:sp>
        <p:nvSpPr>
          <p:cNvPr id="253" name="TextBox 252"/>
          <p:cNvSpPr txBox="1"/>
          <p:nvPr/>
        </p:nvSpPr>
        <p:spPr>
          <a:xfrm>
            <a:off x="7509933" y="2861498"/>
            <a:ext cx="524934" cy="400110"/>
          </a:xfrm>
          <a:prstGeom prst="rect">
            <a:avLst/>
          </a:prstGeom>
          <a:noFill/>
        </p:spPr>
        <p:txBody>
          <a:bodyPr wrap="square" rtlCol="0">
            <a:spAutoFit/>
          </a:bodyPr>
          <a:lstStyle/>
          <a:p>
            <a:r>
              <a:rPr lang="en-US" sz="2000" b="1" dirty="0" smtClean="0"/>
              <a:t>A</a:t>
            </a:r>
            <a:endParaRPr lang="en-US" sz="2000" b="1" dirty="0"/>
          </a:p>
        </p:txBody>
      </p:sp>
      <p:sp>
        <p:nvSpPr>
          <p:cNvPr id="254" name="TextBox 253"/>
          <p:cNvSpPr txBox="1"/>
          <p:nvPr/>
        </p:nvSpPr>
        <p:spPr>
          <a:xfrm>
            <a:off x="19287067" y="2895129"/>
            <a:ext cx="328435" cy="400110"/>
          </a:xfrm>
          <a:prstGeom prst="rect">
            <a:avLst/>
          </a:prstGeom>
          <a:noFill/>
        </p:spPr>
        <p:txBody>
          <a:bodyPr wrap="none" rtlCol="0">
            <a:spAutoFit/>
          </a:bodyPr>
          <a:lstStyle/>
          <a:p>
            <a:r>
              <a:rPr lang="en-US" sz="2000" b="1" dirty="0"/>
              <a:t>B</a:t>
            </a:r>
          </a:p>
        </p:txBody>
      </p:sp>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22128</TotalTime>
  <Words>833</Words>
  <Application>Microsoft Macintosh PowerPoint</Application>
  <PresentationFormat>Custom</PresentationFormat>
  <Paragraphs>43</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Atrin Toussi</cp:lastModifiedBy>
  <cp:revision>43</cp:revision>
  <dcterms:created xsi:type="dcterms:W3CDTF">2012-02-06T18:46:22Z</dcterms:created>
  <dcterms:modified xsi:type="dcterms:W3CDTF">2018-02-12T09:12:11Z</dcterms:modified>
</cp:coreProperties>
</file>